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1" r:id="rId5"/>
    <p:sldId id="262" r:id="rId6"/>
    <p:sldId id="263" r:id="rId7"/>
    <p:sldId id="264" r:id="rId8"/>
    <p:sldId id="266" r:id="rId9"/>
    <p:sldId id="267" r:id="rId10"/>
    <p:sldId id="265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6" r:id="rId19"/>
    <p:sldId id="277" r:id="rId20"/>
    <p:sldId id="278" r:id="rId21"/>
    <p:sldId id="279" r:id="rId22"/>
    <p:sldId id="280" r:id="rId23"/>
    <p:sldId id="281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380"/>
    <a:srgbClr val="6091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378" autoAdjust="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200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38E16-2D23-BC4E-8A5A-EFC988C7F94C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A48F-AD42-AA49-87EF-CE7AD5ACC1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38E16-2D23-BC4E-8A5A-EFC988C7F94C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A48F-AD42-AA49-87EF-CE7AD5ACC1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38E16-2D23-BC4E-8A5A-EFC988C7F94C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A48F-AD42-AA49-87EF-CE7AD5ACC1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38E16-2D23-BC4E-8A5A-EFC988C7F94C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A48F-AD42-AA49-87EF-CE7AD5ACC1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38E16-2D23-BC4E-8A5A-EFC988C7F94C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A48F-AD42-AA49-87EF-CE7AD5ACC1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38E16-2D23-BC4E-8A5A-EFC988C7F94C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A48F-AD42-AA49-87EF-CE7AD5ACC1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38E16-2D23-BC4E-8A5A-EFC988C7F94C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A48F-AD42-AA49-87EF-CE7AD5ACC1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38E16-2D23-BC4E-8A5A-EFC988C7F94C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A48F-AD42-AA49-87EF-CE7AD5ACC1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38E16-2D23-BC4E-8A5A-EFC988C7F94C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A48F-AD42-AA49-87EF-CE7AD5ACC1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38E16-2D23-BC4E-8A5A-EFC988C7F94C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A48F-AD42-AA49-87EF-CE7AD5ACC1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38E16-2D23-BC4E-8A5A-EFC988C7F94C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A48F-AD42-AA49-87EF-CE7AD5ACC1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38E16-2D23-BC4E-8A5A-EFC988C7F94C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9EA48F-AD42-AA49-87EF-CE7AD5ACC10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569273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48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Writing a First Draft</a:t>
            </a:r>
            <a:endParaRPr lang="en-US" sz="48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Up Arrow 28"/>
          <p:cNvSpPr/>
          <p:nvPr/>
        </p:nvSpPr>
        <p:spPr>
          <a:xfrm>
            <a:off x="2183524" y="2971870"/>
            <a:ext cx="504496" cy="591495"/>
          </a:xfrm>
          <a:prstGeom prst="upArrow">
            <a:avLst/>
          </a:prstGeom>
          <a:solidFill>
            <a:srgbClr val="5A7E83"/>
          </a:solidFill>
          <a:ln w="38100">
            <a:solidFill>
              <a:srgbClr val="5A7E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Up Arrow 22"/>
          <p:cNvSpPr/>
          <p:nvPr/>
        </p:nvSpPr>
        <p:spPr>
          <a:xfrm>
            <a:off x="4319751" y="2971869"/>
            <a:ext cx="504496" cy="591495"/>
          </a:xfrm>
          <a:prstGeom prst="upArrow">
            <a:avLst/>
          </a:prstGeom>
          <a:solidFill>
            <a:srgbClr val="5A7E83"/>
          </a:solidFill>
          <a:ln w="38100">
            <a:solidFill>
              <a:srgbClr val="5A7E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Up Arrow 27"/>
          <p:cNvSpPr/>
          <p:nvPr/>
        </p:nvSpPr>
        <p:spPr>
          <a:xfrm>
            <a:off x="6455978" y="2971868"/>
            <a:ext cx="504496" cy="591495"/>
          </a:xfrm>
          <a:prstGeom prst="upArrow">
            <a:avLst/>
          </a:prstGeom>
          <a:solidFill>
            <a:srgbClr val="5A7E83"/>
          </a:solidFill>
          <a:ln w="38100">
            <a:solidFill>
              <a:srgbClr val="5A7E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First Step of Drafting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63121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1434661" y="3533641"/>
            <a:ext cx="2002221" cy="948954"/>
          </a:xfrm>
          <a:prstGeom prst="roundRect">
            <a:avLst/>
          </a:prstGeom>
          <a:solidFill>
            <a:srgbClr val="5A7E83"/>
          </a:solidFill>
          <a:ln>
            <a:solidFill>
              <a:srgbClr val="5A7E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Won’t Be Perfect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2021272" y="1733981"/>
            <a:ext cx="5101457" cy="1038603"/>
          </a:xfrm>
          <a:prstGeom prst="roundRect">
            <a:avLst/>
          </a:prstGeom>
          <a:solidFill>
            <a:srgbClr val="355F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First Draft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3570889" y="3533641"/>
            <a:ext cx="2002221" cy="948954"/>
          </a:xfrm>
          <a:prstGeom prst="roundRect">
            <a:avLst/>
          </a:prstGeom>
          <a:solidFill>
            <a:srgbClr val="5A7E83"/>
          </a:solidFill>
          <a:ln>
            <a:solidFill>
              <a:srgbClr val="5A7E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Connections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5707116" y="3533641"/>
            <a:ext cx="2002221" cy="948954"/>
          </a:xfrm>
          <a:prstGeom prst="roundRect">
            <a:avLst/>
          </a:prstGeom>
          <a:solidFill>
            <a:srgbClr val="5A7E83"/>
          </a:solidFill>
          <a:ln>
            <a:solidFill>
              <a:srgbClr val="5A7E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Revise Later</a:t>
            </a:r>
          </a:p>
        </p:txBody>
      </p:sp>
    </p:spTree>
    <p:extLst>
      <p:ext uri="{BB962C8B-B14F-4D97-AF65-F5344CB8AC3E}">
        <p14:creationId xmlns:p14="http://schemas.microsoft.com/office/powerpoint/2010/main" val="15266281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Preparation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1270859" y="1580911"/>
            <a:ext cx="7141465" cy="806935"/>
            <a:chOff x="542923" y="1736761"/>
            <a:chExt cx="8058154" cy="806935"/>
          </a:xfrm>
          <a:solidFill>
            <a:srgbClr val="355F6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056665" y="1951825"/>
              <a:ext cx="6738137" cy="430887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200" dirty="0">
                  <a:solidFill>
                    <a:srgbClr val="FFFFFF"/>
                  </a:solidFill>
                </a:rPr>
                <a:t>Gather all supplies and materials</a:t>
              </a: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975773" y="3980816"/>
            <a:ext cx="65825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FFFF"/>
                </a:solidFill>
              </a:rPr>
              <a:t>Uses words to show why and how such as “as a result, because, cause, due to, effect, therefore, or since.”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750204" y="4260768"/>
            <a:ext cx="65094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ECECEC"/>
                </a:solidFill>
              </a:rPr>
              <a:t>Figure out noise level</a:t>
            </a:r>
          </a:p>
        </p:txBody>
      </p:sp>
      <p:sp>
        <p:nvSpPr>
          <p:cNvPr id="19" name="Oval 18"/>
          <p:cNvSpPr/>
          <p:nvPr/>
        </p:nvSpPr>
        <p:spPr>
          <a:xfrm>
            <a:off x="661829" y="1580911"/>
            <a:ext cx="804672" cy="914400"/>
          </a:xfrm>
          <a:prstGeom prst="ellipse">
            <a:avLst/>
          </a:prstGeom>
          <a:solidFill>
            <a:schemeClr val="bg1"/>
          </a:solidFill>
          <a:ln w="76200"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AFB0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FFAFB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Preparation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1270859" y="1580911"/>
            <a:ext cx="7141465" cy="806935"/>
            <a:chOff x="542923" y="1736761"/>
            <a:chExt cx="8058154" cy="806935"/>
          </a:xfrm>
          <a:solidFill>
            <a:srgbClr val="355F6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056665" y="1951825"/>
              <a:ext cx="6738137" cy="430887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200" dirty="0">
                  <a:solidFill>
                    <a:srgbClr val="FFFFFF"/>
                  </a:solidFill>
                </a:rPr>
                <a:t>Gather all supplies and materials</a:t>
              </a:r>
            </a:p>
          </p:txBody>
        </p:sp>
      </p:grpSp>
      <p:grpSp>
        <p:nvGrpSpPr>
          <p:cNvPr id="5" name="Group 19"/>
          <p:cNvGrpSpPr/>
          <p:nvPr/>
        </p:nvGrpSpPr>
        <p:grpSpPr>
          <a:xfrm>
            <a:off x="1270859" y="2855311"/>
            <a:ext cx="7141465" cy="806935"/>
            <a:chOff x="542923" y="1736761"/>
            <a:chExt cx="8058154" cy="806935"/>
          </a:xfrm>
          <a:solidFill>
            <a:srgbClr val="355F6B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003598" y="1890265"/>
              <a:ext cx="7597479" cy="430887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200" dirty="0">
                  <a:solidFill>
                    <a:schemeClr val="bg1"/>
                  </a:solidFill>
                </a:rPr>
                <a:t>Select time of day when most focused </a:t>
              </a:r>
            </a:p>
          </p:txBody>
        </p:sp>
      </p:grpSp>
      <p:sp>
        <p:nvSpPr>
          <p:cNvPr id="18" name="Oval 17"/>
          <p:cNvSpPr/>
          <p:nvPr/>
        </p:nvSpPr>
        <p:spPr>
          <a:xfrm>
            <a:off x="653605" y="2767064"/>
            <a:ext cx="804672" cy="914400"/>
          </a:xfrm>
          <a:prstGeom prst="ellipse">
            <a:avLst/>
          </a:prstGeom>
          <a:solidFill>
            <a:schemeClr val="bg1"/>
          </a:solidFill>
          <a:ln w="76200"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AFB0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FFAFB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661829" y="1580911"/>
            <a:ext cx="804672" cy="914400"/>
          </a:xfrm>
          <a:prstGeom prst="ellipse">
            <a:avLst/>
          </a:prstGeom>
          <a:solidFill>
            <a:schemeClr val="bg1"/>
          </a:solidFill>
          <a:ln w="76200"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AFB0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FFAFB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Preparation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1270859" y="1580911"/>
            <a:ext cx="7141465" cy="806935"/>
            <a:chOff x="542923" y="1736761"/>
            <a:chExt cx="8058154" cy="806935"/>
          </a:xfrm>
          <a:solidFill>
            <a:srgbClr val="355F6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056665" y="1951825"/>
              <a:ext cx="6738137" cy="430887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200" dirty="0">
                  <a:solidFill>
                    <a:srgbClr val="FFFFFF"/>
                  </a:solidFill>
                </a:rPr>
                <a:t>Gather all supplies and materials</a:t>
              </a:r>
            </a:p>
          </p:txBody>
        </p:sp>
      </p:grpSp>
      <p:grpSp>
        <p:nvGrpSpPr>
          <p:cNvPr id="5" name="Group 19"/>
          <p:cNvGrpSpPr/>
          <p:nvPr/>
        </p:nvGrpSpPr>
        <p:grpSpPr>
          <a:xfrm>
            <a:off x="1270859" y="2855311"/>
            <a:ext cx="7141465" cy="806935"/>
            <a:chOff x="542923" y="1736761"/>
            <a:chExt cx="8058154" cy="806935"/>
          </a:xfrm>
          <a:solidFill>
            <a:srgbClr val="355F6B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003598" y="1890265"/>
              <a:ext cx="7597479" cy="430887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200" dirty="0">
                  <a:solidFill>
                    <a:schemeClr val="bg1"/>
                  </a:solidFill>
                </a:rPr>
                <a:t>Select time of day when most focused</a:t>
              </a: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975773" y="3980816"/>
            <a:ext cx="65825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FFFF"/>
                </a:solidFill>
              </a:rPr>
              <a:t>Uses words to show why and how such as “as a result, because, cause, due to, effect, therefore, or since.” 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297967" y="4145824"/>
            <a:ext cx="7141464" cy="806935"/>
          </a:xfrm>
          <a:prstGeom prst="rect">
            <a:avLst/>
          </a:prstGeom>
          <a:solidFill>
            <a:srgbClr val="355F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750204" y="4260768"/>
            <a:ext cx="65094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ECECEC"/>
                </a:solidFill>
              </a:rPr>
              <a:t>Figure out noise level of workspace</a:t>
            </a:r>
          </a:p>
        </p:txBody>
      </p:sp>
      <p:sp>
        <p:nvSpPr>
          <p:cNvPr id="17" name="Oval 16"/>
          <p:cNvSpPr/>
          <p:nvPr/>
        </p:nvSpPr>
        <p:spPr>
          <a:xfrm>
            <a:off x="653605" y="4038359"/>
            <a:ext cx="804672" cy="914400"/>
          </a:xfrm>
          <a:prstGeom prst="ellipse">
            <a:avLst/>
          </a:prstGeom>
          <a:solidFill>
            <a:schemeClr val="bg1"/>
          </a:solidFill>
          <a:ln w="76200"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AFB0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FFAFB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653605" y="2767064"/>
            <a:ext cx="804672" cy="914400"/>
          </a:xfrm>
          <a:prstGeom prst="ellipse">
            <a:avLst/>
          </a:prstGeom>
          <a:solidFill>
            <a:schemeClr val="bg1"/>
          </a:solidFill>
          <a:ln w="76200"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AFB0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FFAFB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661829" y="1580911"/>
            <a:ext cx="804672" cy="914400"/>
          </a:xfrm>
          <a:prstGeom prst="ellipse">
            <a:avLst/>
          </a:prstGeom>
          <a:solidFill>
            <a:schemeClr val="bg1"/>
          </a:solidFill>
          <a:ln w="76200"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AFB0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FFAFB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/>
          <p:nvPr/>
        </p:nvGrpSpPr>
        <p:grpSpPr>
          <a:xfrm>
            <a:off x="357188" y="1612191"/>
            <a:ext cx="8429625" cy="3581401"/>
            <a:chOff x="365112" y="2651741"/>
            <a:chExt cx="8443023" cy="3479006"/>
          </a:xfrm>
          <a:solidFill>
            <a:srgbClr val="609197"/>
          </a:solidFill>
        </p:grpSpPr>
        <p:grpSp>
          <p:nvGrpSpPr>
            <p:cNvPr id="4" name="Group 8"/>
            <p:cNvGrpSpPr/>
            <p:nvPr/>
          </p:nvGrpSpPr>
          <p:grpSpPr>
            <a:xfrm>
              <a:off x="365112" y="2651741"/>
              <a:ext cx="8443023" cy="3479006"/>
              <a:chOff x="365112" y="2651741"/>
              <a:chExt cx="8443023" cy="3479006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2" y="2651741"/>
                <a:ext cx="4175761" cy="347900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2651742"/>
                <a:ext cx="4175761" cy="347900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26819" y="2939084"/>
              <a:ext cx="3325552" cy="50826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Background Noise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147862" y="2939084"/>
              <a:ext cx="3325552" cy="50826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FFFFFF"/>
                  </a:solidFill>
                </a:rPr>
                <a:t>Complete Silence</a:t>
              </a:r>
            </a:p>
          </p:txBody>
        </p:sp>
      </p:grpSp>
      <p:grpSp>
        <p:nvGrpSpPr>
          <p:cNvPr id="5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Workspace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5448465" y="2828479"/>
            <a:ext cx="2685381" cy="77724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Private study room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5449796" y="3842860"/>
            <a:ext cx="2685381" cy="77727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Ear plugs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1035767" y="2828479"/>
            <a:ext cx="2685381" cy="77724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Library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1035767" y="3842890"/>
            <a:ext cx="2685381" cy="77724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Coffee House</a:t>
            </a:r>
          </a:p>
        </p:txBody>
      </p:sp>
      <p:sp>
        <p:nvSpPr>
          <p:cNvPr id="18" name="Oval 17"/>
          <p:cNvSpPr/>
          <p:nvPr/>
        </p:nvSpPr>
        <p:spPr>
          <a:xfrm>
            <a:off x="4166856" y="2888422"/>
            <a:ext cx="810287" cy="905018"/>
          </a:xfrm>
          <a:prstGeom prst="ellipse">
            <a:avLst/>
          </a:prstGeom>
          <a:solidFill>
            <a:srgbClr val="F2E2D2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prstClr val="black"/>
                </a:solidFill>
              </a:rPr>
              <a:t>or</a:t>
            </a:r>
            <a:endParaRPr lang="en-US" sz="48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4721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0" y="310766"/>
            <a:ext cx="9144000" cy="830858"/>
            <a:chOff x="-1" y="1016188"/>
            <a:chExt cx="9144000" cy="522557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Write in Any Order 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3" name="Group 4"/>
          <p:cNvGrpSpPr/>
          <p:nvPr/>
        </p:nvGrpSpPr>
        <p:grpSpPr>
          <a:xfrm>
            <a:off x="551948" y="2630002"/>
            <a:ext cx="8051624" cy="1609996"/>
            <a:chOff x="526411" y="2266896"/>
            <a:chExt cx="8051624" cy="1609996"/>
          </a:xfrm>
          <a:solidFill>
            <a:srgbClr val="609197"/>
          </a:solidFill>
        </p:grpSpPr>
        <p:grpSp>
          <p:nvGrpSpPr>
            <p:cNvPr id="5" name="Group 5"/>
            <p:cNvGrpSpPr/>
            <p:nvPr/>
          </p:nvGrpSpPr>
          <p:grpSpPr>
            <a:xfrm>
              <a:off x="526411" y="2266896"/>
              <a:ext cx="8051624" cy="1609996"/>
              <a:chOff x="1057728" y="3105891"/>
              <a:chExt cx="7234392" cy="608362"/>
            </a:xfrm>
            <a:grpFill/>
          </p:grpSpPr>
          <p:sp>
            <p:nvSpPr>
              <p:cNvPr id="8" name="Freeform 7"/>
              <p:cNvSpPr/>
              <p:nvPr/>
            </p:nvSpPr>
            <p:spPr>
              <a:xfrm>
                <a:off x="1057728" y="3107936"/>
                <a:ext cx="1798544" cy="604282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12667" tIns="112667" rIns="112667" bIns="112667" numCol="1" spcCol="1270" anchor="ctr" anchorCtr="0">
                <a:noAutofit/>
              </a:bodyPr>
              <a:lstStyle/>
              <a:p>
                <a:pPr lvl="0" algn="ctr" defTabSz="10223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000" kern="1200" dirty="0">
                    <a:solidFill>
                      <a:schemeClr val="tx1"/>
                    </a:solidFill>
                    <a:latin typeface="Segoe Print" panose="02000600000000000000" pitchFamily="2" charset="0"/>
                  </a:rPr>
                  <a:t>Introduction</a:t>
                </a:r>
              </a:p>
            </p:txBody>
          </p:sp>
          <p:sp>
            <p:nvSpPr>
              <p:cNvPr id="10" name="Freeform 9"/>
              <p:cNvSpPr/>
              <p:nvPr/>
            </p:nvSpPr>
            <p:spPr>
              <a:xfrm>
                <a:off x="2865351" y="3110763"/>
                <a:ext cx="1756501" cy="603490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12667" tIns="112667" rIns="112667" bIns="112667" numCol="1" spcCol="1270" anchor="ctr" anchorCtr="0">
                <a:noAutofit/>
              </a:bodyPr>
              <a:lstStyle/>
              <a:p>
                <a:pPr lvl="0" algn="ctr" defTabSz="10223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000" kern="1200" dirty="0">
                    <a:solidFill>
                      <a:schemeClr val="tx1"/>
                    </a:solidFill>
                    <a:latin typeface="Segoe Print" panose="02000600000000000000" pitchFamily="2" charset="0"/>
                  </a:rPr>
                  <a:t>Paragraph 1</a:t>
                </a:r>
              </a:p>
            </p:txBody>
          </p:sp>
          <p:sp>
            <p:nvSpPr>
              <p:cNvPr id="12" name="Freeform 11"/>
              <p:cNvSpPr/>
              <p:nvPr/>
            </p:nvSpPr>
            <p:spPr>
              <a:xfrm>
                <a:off x="4644530" y="3105958"/>
                <a:ext cx="1798545" cy="603490"/>
              </a:xfrm>
              <a:prstGeom prst="roundRect">
                <a:avLst/>
              </a:prstGeom>
              <a:grpFill/>
              <a:ln w="38100"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12667" tIns="112667" rIns="112667" bIns="112667" numCol="1" spcCol="1270" anchor="ctr" anchorCtr="0">
                <a:noAutofit/>
              </a:bodyPr>
              <a:lstStyle/>
              <a:p>
                <a:pPr lvl="0" algn="ctr" defTabSz="10223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000" kern="1200" dirty="0">
                    <a:solidFill>
                      <a:schemeClr val="tx1"/>
                    </a:solidFill>
                    <a:latin typeface="Segoe Print" panose="02000600000000000000" pitchFamily="2" charset="0"/>
                  </a:rPr>
                  <a:t>Paragraph 2</a:t>
                </a:r>
              </a:p>
            </p:txBody>
          </p:sp>
          <p:sp>
            <p:nvSpPr>
              <p:cNvPr id="14" name="Freeform 13"/>
              <p:cNvSpPr/>
              <p:nvPr/>
            </p:nvSpPr>
            <p:spPr>
              <a:xfrm>
                <a:off x="6483227" y="3105891"/>
                <a:ext cx="1808893" cy="603490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12667" tIns="112667" rIns="112667" bIns="112667" numCol="1" spcCol="1270" anchor="ctr" anchorCtr="0">
                <a:noAutofit/>
              </a:bodyPr>
              <a:lstStyle/>
              <a:p>
                <a:pPr lvl="0" algn="ctr" defTabSz="10223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000" kern="1200" dirty="0">
                    <a:solidFill>
                      <a:schemeClr val="tx1"/>
                    </a:solidFill>
                    <a:latin typeface="Segoe Print" panose="02000600000000000000" pitchFamily="2" charset="0"/>
                  </a:rPr>
                  <a:t>Conclusion</a:t>
                </a:r>
              </a:p>
            </p:txBody>
          </p:sp>
        </p:grpSp>
        <p:sp>
          <p:nvSpPr>
            <p:cNvPr id="4" name="Right Arrow 3"/>
            <p:cNvSpPr/>
            <p:nvPr/>
          </p:nvSpPr>
          <p:spPr>
            <a:xfrm>
              <a:off x="2369854" y="2967843"/>
              <a:ext cx="336756" cy="216273"/>
            </a:xfrm>
            <a:prstGeom prst="rightArrow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ight Arrow 12"/>
            <p:cNvSpPr/>
            <p:nvPr/>
          </p:nvSpPr>
          <p:spPr>
            <a:xfrm>
              <a:off x="6435876" y="2968616"/>
              <a:ext cx="338328" cy="219456"/>
            </a:xfrm>
            <a:prstGeom prst="rightArrow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ight Arrow 15"/>
            <p:cNvSpPr/>
            <p:nvPr/>
          </p:nvSpPr>
          <p:spPr>
            <a:xfrm>
              <a:off x="4376590" y="2967843"/>
              <a:ext cx="338328" cy="219456"/>
            </a:xfrm>
            <a:prstGeom prst="rightArrow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Oval 14"/>
          <p:cNvSpPr/>
          <p:nvPr/>
        </p:nvSpPr>
        <p:spPr>
          <a:xfrm>
            <a:off x="357186" y="1351819"/>
            <a:ext cx="963576" cy="982326"/>
          </a:xfrm>
          <a:prstGeom prst="ellipse">
            <a:avLst/>
          </a:prstGeom>
          <a:solidFill>
            <a:schemeClr val="bg1"/>
          </a:solidFill>
          <a:ln w="76200">
            <a:solidFill>
              <a:srgbClr val="31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709CA1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8189617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0" y="310766"/>
            <a:ext cx="9144000" cy="830858"/>
            <a:chOff x="-1" y="1016188"/>
            <a:chExt cx="9144000" cy="522557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Write in Any Order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3" name="Group 5"/>
          <p:cNvGrpSpPr/>
          <p:nvPr/>
        </p:nvGrpSpPr>
        <p:grpSpPr>
          <a:xfrm>
            <a:off x="526411" y="2624592"/>
            <a:ext cx="8091173" cy="1608816"/>
            <a:chOff x="1057728" y="3105891"/>
            <a:chExt cx="7269927" cy="607916"/>
          </a:xfrm>
          <a:solidFill>
            <a:schemeClr val="bg1"/>
          </a:solidFill>
        </p:grpSpPr>
        <p:sp>
          <p:nvSpPr>
            <p:cNvPr id="8" name="Freeform 7"/>
            <p:cNvSpPr/>
            <p:nvPr/>
          </p:nvSpPr>
          <p:spPr>
            <a:xfrm>
              <a:off x="1057728" y="3107936"/>
              <a:ext cx="1874417" cy="604282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2667" tIns="112667" rIns="112667" bIns="112667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kern="1200" dirty="0">
                  <a:solidFill>
                    <a:schemeClr val="tx1"/>
                  </a:solidFill>
                  <a:latin typeface="Segoe Print" panose="02000600000000000000" pitchFamily="2" charset="0"/>
                </a:rPr>
                <a:t>Introduction</a:t>
              </a:r>
            </a:p>
          </p:txBody>
        </p:sp>
        <p:sp>
          <p:nvSpPr>
            <p:cNvPr id="10" name="Freeform 9"/>
            <p:cNvSpPr/>
            <p:nvPr/>
          </p:nvSpPr>
          <p:spPr>
            <a:xfrm>
              <a:off x="2858933" y="3110317"/>
              <a:ext cx="1756501" cy="603490"/>
            </a:xfrm>
            <a:prstGeom prst="roundRect">
              <a:avLst/>
            </a:prstGeom>
            <a:solidFill>
              <a:srgbClr val="609197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2667" tIns="112667" rIns="112667" bIns="112667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kern="1200" dirty="0">
                  <a:solidFill>
                    <a:schemeClr val="tx1"/>
                  </a:solidFill>
                  <a:latin typeface="Segoe Print" panose="02000600000000000000" pitchFamily="2" charset="0"/>
                </a:rPr>
                <a:t>Paragraph 1</a:t>
              </a:r>
            </a:p>
          </p:txBody>
        </p:sp>
        <p:sp>
          <p:nvSpPr>
            <p:cNvPr id="12" name="Freeform 11"/>
            <p:cNvSpPr/>
            <p:nvPr/>
          </p:nvSpPr>
          <p:spPr>
            <a:xfrm>
              <a:off x="4667826" y="3105958"/>
              <a:ext cx="1798545" cy="603490"/>
            </a:xfrm>
            <a:prstGeom prst="roundRect">
              <a:avLst/>
            </a:prstGeom>
            <a:solidFill>
              <a:schemeClr val="bg1"/>
            </a:solidFill>
            <a:ln w="38100"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2667" tIns="112667" rIns="112667" bIns="112667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kern="1200" dirty="0">
                  <a:solidFill>
                    <a:schemeClr val="tx1"/>
                  </a:solidFill>
                  <a:latin typeface="Segoe Print" panose="02000600000000000000" pitchFamily="2" charset="0"/>
                </a:rPr>
                <a:t>Paragraph 2</a:t>
              </a:r>
            </a:p>
          </p:txBody>
        </p:sp>
        <p:sp>
          <p:nvSpPr>
            <p:cNvPr id="14" name="Freeform 13"/>
            <p:cNvSpPr/>
            <p:nvPr/>
          </p:nvSpPr>
          <p:spPr>
            <a:xfrm>
              <a:off x="6518762" y="3105891"/>
              <a:ext cx="1808893" cy="603490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2667" tIns="112667" rIns="112667" bIns="112667" numCol="1" spcCol="1270" anchor="ctr" anchorCtr="0">
              <a:noAutofit/>
            </a:bodyPr>
            <a:lstStyle/>
            <a:p>
              <a:pPr lvl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kern="1200" dirty="0">
                  <a:solidFill>
                    <a:schemeClr val="tx1"/>
                  </a:solidFill>
                  <a:latin typeface="Segoe Print" panose="02000600000000000000" pitchFamily="2" charset="0"/>
                </a:rPr>
                <a:t>Conclusion</a:t>
              </a:r>
            </a:p>
          </p:txBody>
        </p:sp>
      </p:grpSp>
      <p:sp>
        <p:nvSpPr>
          <p:cNvPr id="11" name="Oval 10"/>
          <p:cNvSpPr/>
          <p:nvPr/>
        </p:nvSpPr>
        <p:spPr>
          <a:xfrm>
            <a:off x="357186" y="1351819"/>
            <a:ext cx="963576" cy="982326"/>
          </a:xfrm>
          <a:prstGeom prst="ellipse">
            <a:avLst/>
          </a:prstGeom>
          <a:solidFill>
            <a:schemeClr val="bg1"/>
          </a:solidFill>
          <a:ln w="76200">
            <a:solidFill>
              <a:srgbClr val="31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709CA1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9201670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Think Out Loud 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68350" y="3105799"/>
            <a:ext cx="72073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FFFF"/>
                </a:solidFill>
              </a:rPr>
              <a:t>Show amount, time, or position. </a:t>
            </a:r>
          </a:p>
        </p:txBody>
      </p:sp>
      <p:grpSp>
        <p:nvGrpSpPr>
          <p:cNvPr id="5" name="Group 14"/>
          <p:cNvGrpSpPr/>
          <p:nvPr/>
        </p:nvGrpSpPr>
        <p:grpSpPr>
          <a:xfrm>
            <a:off x="588101" y="2596471"/>
            <a:ext cx="7967797" cy="1707311"/>
            <a:chOff x="949098" y="3033117"/>
            <a:chExt cx="7967797" cy="1707311"/>
          </a:xfrm>
        </p:grpSpPr>
        <p:grpSp>
          <p:nvGrpSpPr>
            <p:cNvPr id="6" name="Group 7"/>
            <p:cNvGrpSpPr/>
            <p:nvPr/>
          </p:nvGrpSpPr>
          <p:grpSpPr>
            <a:xfrm>
              <a:off x="3490978" y="3038309"/>
              <a:ext cx="2339253" cy="1659866"/>
              <a:chOff x="1149291" y="1340164"/>
              <a:chExt cx="2080340" cy="1617913"/>
            </a:xfrm>
            <a:solidFill>
              <a:srgbClr val="61A3A9"/>
            </a:solidFill>
          </p:grpSpPr>
          <p:sp>
            <p:nvSpPr>
              <p:cNvPr id="32" name="Rectangle 31"/>
              <p:cNvSpPr/>
              <p:nvPr/>
            </p:nvSpPr>
            <p:spPr>
              <a:xfrm>
                <a:off x="1149291" y="1340164"/>
                <a:ext cx="2080340" cy="1617913"/>
              </a:xfrm>
              <a:prstGeom prst="rect">
                <a:avLst/>
              </a:prstGeom>
              <a:solidFill>
                <a:srgbClr val="60919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1228512" y="1834554"/>
                <a:ext cx="1872426" cy="689994"/>
              </a:xfrm>
              <a:prstGeom prst="rect">
                <a:avLst/>
              </a:prstGeom>
              <a:solidFill>
                <a:srgbClr val="609197"/>
              </a:solidFill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rgbClr val="FFFFFF"/>
                    </a:solidFill>
                  </a:rPr>
                  <a:t>Copy words on paper</a:t>
                </a:r>
                <a:endParaRPr lang="en-US" sz="2000" i="1" dirty="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2386888" y="3831624"/>
              <a:ext cx="12852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Tone</a:t>
              </a: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949098" y="3033117"/>
              <a:ext cx="2339253" cy="1659866"/>
              <a:chOff x="1149291" y="1340164"/>
              <a:chExt cx="2080340" cy="1617913"/>
            </a:xfrm>
            <a:solidFill>
              <a:srgbClr val="61A3A9"/>
            </a:solidFill>
          </p:grpSpPr>
          <p:sp>
            <p:nvSpPr>
              <p:cNvPr id="30" name="Rectangle 29"/>
              <p:cNvSpPr/>
              <p:nvPr/>
            </p:nvSpPr>
            <p:spPr>
              <a:xfrm>
                <a:off x="1149291" y="1340164"/>
                <a:ext cx="2080340" cy="1617913"/>
              </a:xfrm>
              <a:prstGeom prst="rect">
                <a:avLst/>
              </a:prstGeom>
              <a:solidFill>
                <a:srgbClr val="60919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1334083" y="1815139"/>
                <a:ext cx="1528555" cy="514996"/>
              </a:xfrm>
              <a:prstGeom prst="rect">
                <a:avLst/>
              </a:prstGeom>
              <a:solidFill>
                <a:srgbClr val="609197"/>
              </a:solidFill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000" dirty="0">
                    <a:solidFill>
                      <a:srgbClr val="FFFFFF"/>
                    </a:solidFill>
                  </a:rPr>
                  <a:t>Talk out loud</a:t>
                </a:r>
              </a:p>
            </p:txBody>
          </p:sp>
        </p:grpSp>
        <p:grpSp>
          <p:nvGrpSpPr>
            <p:cNvPr id="9" name="Group 19"/>
            <p:cNvGrpSpPr/>
            <p:nvPr/>
          </p:nvGrpSpPr>
          <p:grpSpPr>
            <a:xfrm>
              <a:off x="5997710" y="3037965"/>
              <a:ext cx="2919185" cy="1655018"/>
              <a:chOff x="1149291" y="1350613"/>
              <a:chExt cx="2080340" cy="1617913"/>
            </a:xfrm>
            <a:solidFill>
              <a:srgbClr val="61A3A9"/>
            </a:solidFill>
          </p:grpSpPr>
          <p:sp>
            <p:nvSpPr>
              <p:cNvPr id="28" name="Rectangle 27"/>
              <p:cNvSpPr/>
              <p:nvPr/>
            </p:nvSpPr>
            <p:spPr>
              <a:xfrm>
                <a:off x="1149291" y="1350613"/>
                <a:ext cx="2080340" cy="1617913"/>
              </a:xfrm>
              <a:prstGeom prst="rect">
                <a:avLst/>
              </a:prstGeom>
              <a:solidFill>
                <a:srgbClr val="60919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1447062" y="1864927"/>
                <a:ext cx="1484798" cy="494941"/>
              </a:xfrm>
              <a:prstGeom prst="rect">
                <a:avLst/>
              </a:prstGeom>
              <a:solidFill>
                <a:srgbClr val="609197"/>
              </a:solidFill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000" dirty="0">
                    <a:solidFill>
                      <a:srgbClr val="FFFFFF"/>
                    </a:solidFill>
                  </a:rPr>
                  <a:t>Writing</a:t>
                </a:r>
                <a:endParaRPr lang="en-US" sz="2000" i="1" dirty="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21" name="Oval 20"/>
            <p:cNvSpPr/>
            <p:nvPr/>
          </p:nvSpPr>
          <p:spPr>
            <a:xfrm>
              <a:off x="2971394" y="3455615"/>
              <a:ext cx="825534" cy="825253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0" b="1" dirty="0">
                <a:solidFill>
                  <a:srgbClr val="CCA49C"/>
                </a:solidFill>
              </a:endParaRPr>
            </a:p>
          </p:txBody>
        </p:sp>
        <p:sp>
          <p:nvSpPr>
            <p:cNvPr id="22" name="Oval 21"/>
            <p:cNvSpPr/>
            <p:nvPr/>
          </p:nvSpPr>
          <p:spPr>
            <a:xfrm>
              <a:off x="5517599" y="3455615"/>
              <a:ext cx="825534" cy="825253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62798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0" b="1" dirty="0">
                <a:solidFill>
                  <a:srgbClr val="355F6B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048141" y="3540099"/>
              <a:ext cx="54661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>
                  <a:solidFill>
                    <a:srgbClr val="355F6B"/>
                  </a:solidFill>
                  <a:latin typeface="Wingdings"/>
                  <a:ea typeface="Wingdings"/>
                  <a:cs typeface="Wingdings"/>
                </a:rPr>
                <a:t></a:t>
              </a:r>
              <a:endParaRPr lang="en-US" sz="3600" b="1" dirty="0">
                <a:solidFill>
                  <a:srgbClr val="355F6B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631324" y="3534588"/>
              <a:ext cx="410729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solidFill>
                    <a:srgbClr val="355F6B"/>
                  </a:solidFill>
                  <a:latin typeface="Wingdings"/>
                  <a:ea typeface="Wingdings"/>
                  <a:cs typeface="Wingdings"/>
                </a:rPr>
                <a:t></a:t>
              </a:r>
              <a:endParaRPr lang="en-US" sz="3600" dirty="0">
                <a:solidFill>
                  <a:srgbClr val="355F6B"/>
                </a:solidFill>
              </a:endParaRPr>
            </a:p>
          </p:txBody>
        </p:sp>
      </p:grpSp>
      <p:sp>
        <p:nvSpPr>
          <p:cNvPr id="34" name="Oval 33"/>
          <p:cNvSpPr/>
          <p:nvPr/>
        </p:nvSpPr>
        <p:spPr>
          <a:xfrm>
            <a:off x="357186" y="1351819"/>
            <a:ext cx="963576" cy="982326"/>
          </a:xfrm>
          <a:prstGeom prst="ellipse">
            <a:avLst/>
          </a:prstGeom>
          <a:solidFill>
            <a:schemeClr val="bg1"/>
          </a:solidFill>
          <a:ln w="76200">
            <a:solidFill>
              <a:srgbClr val="314C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709CA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0734572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Completed Sections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4"/>
          <p:cNvGrpSpPr/>
          <p:nvPr/>
        </p:nvGrpSpPr>
        <p:grpSpPr>
          <a:xfrm>
            <a:off x="814382" y="1258520"/>
            <a:ext cx="3590349" cy="1328563"/>
            <a:chOff x="3122341" y="2334277"/>
            <a:chExt cx="2620537" cy="3717840"/>
          </a:xfrm>
        </p:grpSpPr>
        <p:sp>
          <p:nvSpPr>
            <p:cNvPr id="9" name="Rectangle 8"/>
            <p:cNvSpPr/>
            <p:nvPr/>
          </p:nvSpPr>
          <p:spPr>
            <a:xfrm>
              <a:off x="3122341" y="2334277"/>
              <a:ext cx="2620537" cy="3717840"/>
            </a:xfrm>
            <a:prstGeom prst="rightArrow">
              <a:avLst>
                <a:gd name="adj1" fmla="val 60907"/>
                <a:gd name="adj2" fmla="val 56233"/>
              </a:avLst>
            </a:prstGeom>
            <a:solidFill>
              <a:srgbClr val="355F6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122344" y="3580133"/>
              <a:ext cx="1991188" cy="1226122"/>
            </a:xfrm>
            <a:prstGeom prst="rect">
              <a:avLst/>
            </a:prstGeom>
            <a:solidFill>
              <a:srgbClr val="355F6B"/>
            </a:solidFill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en-US" sz="2200" dirty="0">
                  <a:solidFill>
                    <a:srgbClr val="FFFFFF"/>
                  </a:solidFill>
                </a:rPr>
                <a:t>Read back over</a:t>
              </a:r>
            </a:p>
          </p:txBody>
        </p:sp>
      </p:grpSp>
      <p:sp>
        <p:nvSpPr>
          <p:cNvPr id="6" name="Oval 5"/>
          <p:cNvSpPr/>
          <p:nvPr/>
        </p:nvSpPr>
        <p:spPr>
          <a:xfrm>
            <a:off x="4817327" y="1554264"/>
            <a:ext cx="3445727" cy="3672173"/>
          </a:xfrm>
          <a:prstGeom prst="ellipse">
            <a:avLst/>
          </a:prstGeom>
          <a:solidFill>
            <a:schemeClr val="bg1"/>
          </a:solidFill>
          <a:ln w="38100">
            <a:solidFill>
              <a:srgbClr val="355F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5176145" y="3005629"/>
            <a:ext cx="2728090" cy="769441"/>
          </a:xfrm>
          <a:prstGeom prst="rect">
            <a:avLst/>
          </a:prstGeom>
          <a:solidFill>
            <a:schemeClr val="bg1"/>
          </a:solidFill>
        </p:spPr>
        <p:txBody>
          <a:bodyPr vert="horz"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355F6B"/>
                </a:solidFill>
              </a:rPr>
              <a:t>Paragraph</a:t>
            </a:r>
          </a:p>
        </p:txBody>
      </p:sp>
    </p:spTree>
    <p:extLst>
      <p:ext uri="{BB962C8B-B14F-4D97-AF65-F5344CB8AC3E}">
        <p14:creationId xmlns:p14="http://schemas.microsoft.com/office/powerpoint/2010/main" val="36344882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Completed Sections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4"/>
          <p:cNvGrpSpPr/>
          <p:nvPr/>
        </p:nvGrpSpPr>
        <p:grpSpPr>
          <a:xfrm>
            <a:off x="814382" y="1258520"/>
            <a:ext cx="3590349" cy="1328563"/>
            <a:chOff x="3122341" y="2334277"/>
            <a:chExt cx="2620537" cy="3717840"/>
          </a:xfrm>
        </p:grpSpPr>
        <p:sp>
          <p:nvSpPr>
            <p:cNvPr id="9" name="Rectangle 8"/>
            <p:cNvSpPr/>
            <p:nvPr/>
          </p:nvSpPr>
          <p:spPr>
            <a:xfrm>
              <a:off x="3122341" y="2334277"/>
              <a:ext cx="2620537" cy="3717840"/>
            </a:xfrm>
            <a:prstGeom prst="rightArrow">
              <a:avLst>
                <a:gd name="adj1" fmla="val 60907"/>
                <a:gd name="adj2" fmla="val 56233"/>
              </a:avLst>
            </a:prstGeom>
            <a:solidFill>
              <a:srgbClr val="355F6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122344" y="3580133"/>
              <a:ext cx="1991188" cy="1226122"/>
            </a:xfrm>
            <a:prstGeom prst="rect">
              <a:avLst/>
            </a:prstGeom>
            <a:solidFill>
              <a:srgbClr val="355F6B"/>
            </a:solidFill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en-US" sz="2200" dirty="0">
                  <a:solidFill>
                    <a:srgbClr val="FFFFFF"/>
                  </a:solidFill>
                </a:rPr>
                <a:t>Read back over</a:t>
              </a:r>
            </a:p>
          </p:txBody>
        </p:sp>
      </p:grpSp>
      <p:grpSp>
        <p:nvGrpSpPr>
          <p:cNvPr id="5" name="Group 27"/>
          <p:cNvGrpSpPr/>
          <p:nvPr/>
        </p:nvGrpSpPr>
        <p:grpSpPr>
          <a:xfrm>
            <a:off x="814381" y="2698738"/>
            <a:ext cx="3590349" cy="1328563"/>
            <a:chOff x="3122341" y="2334277"/>
            <a:chExt cx="2620537" cy="3717840"/>
          </a:xfrm>
        </p:grpSpPr>
        <p:sp>
          <p:nvSpPr>
            <p:cNvPr id="29" name="Rectangle 8"/>
            <p:cNvSpPr/>
            <p:nvPr/>
          </p:nvSpPr>
          <p:spPr>
            <a:xfrm>
              <a:off x="3122341" y="2334277"/>
              <a:ext cx="2620537" cy="3717840"/>
            </a:xfrm>
            <a:prstGeom prst="rightArrow">
              <a:avLst>
                <a:gd name="adj1" fmla="val 60907"/>
                <a:gd name="adj2" fmla="val 56233"/>
              </a:avLst>
            </a:prstGeom>
            <a:solidFill>
              <a:srgbClr val="355F6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122344" y="3580133"/>
              <a:ext cx="1991188" cy="1226122"/>
            </a:xfrm>
            <a:prstGeom prst="rect">
              <a:avLst/>
            </a:prstGeom>
            <a:solidFill>
              <a:srgbClr val="355F6B"/>
            </a:solidFill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en-US" sz="2200" dirty="0">
                  <a:solidFill>
                    <a:srgbClr val="FFFFFF"/>
                  </a:solidFill>
                </a:rPr>
                <a:t>Underline main point</a:t>
              </a:r>
            </a:p>
          </p:txBody>
        </p:sp>
      </p:grpSp>
      <p:sp>
        <p:nvSpPr>
          <p:cNvPr id="6" name="Oval 5"/>
          <p:cNvSpPr/>
          <p:nvPr/>
        </p:nvSpPr>
        <p:spPr>
          <a:xfrm>
            <a:off x="4817327" y="1554264"/>
            <a:ext cx="3445727" cy="3672173"/>
          </a:xfrm>
          <a:prstGeom prst="ellipse">
            <a:avLst/>
          </a:prstGeom>
          <a:solidFill>
            <a:schemeClr val="bg1"/>
          </a:solidFill>
          <a:ln w="38100">
            <a:solidFill>
              <a:srgbClr val="355F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5176145" y="3005629"/>
            <a:ext cx="2728090" cy="769441"/>
          </a:xfrm>
          <a:prstGeom prst="rect">
            <a:avLst/>
          </a:prstGeom>
          <a:solidFill>
            <a:schemeClr val="bg1"/>
          </a:solidFill>
        </p:spPr>
        <p:txBody>
          <a:bodyPr vert="horz"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355F6B"/>
                </a:solidFill>
              </a:rPr>
              <a:t>Paragraph</a:t>
            </a:r>
          </a:p>
        </p:txBody>
      </p:sp>
    </p:spTree>
    <p:extLst>
      <p:ext uri="{BB962C8B-B14F-4D97-AF65-F5344CB8AC3E}">
        <p14:creationId xmlns:p14="http://schemas.microsoft.com/office/powerpoint/2010/main" val="3634488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Drafting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Up Arrow Callout 15"/>
          <p:cNvSpPr/>
          <p:nvPr/>
        </p:nvSpPr>
        <p:spPr>
          <a:xfrm>
            <a:off x="501804" y="1812760"/>
            <a:ext cx="8129239" cy="2461706"/>
          </a:xfrm>
          <a:prstGeom prst="upArrowCallout">
            <a:avLst>
              <a:gd name="adj1" fmla="val 17726"/>
              <a:gd name="adj2" fmla="val 22171"/>
              <a:gd name="adj3" fmla="val 15446"/>
              <a:gd name="adj4" fmla="val 76972"/>
            </a:avLst>
          </a:prstGeom>
          <a:noFill/>
          <a:ln w="28575">
            <a:solidFill>
              <a:srgbClr val="61A3A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989653" y="2916464"/>
            <a:ext cx="7164694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process of putting words onto paper</a:t>
            </a:r>
          </a:p>
        </p:txBody>
      </p:sp>
    </p:spTree>
    <p:extLst>
      <p:ext uri="{BB962C8B-B14F-4D97-AF65-F5344CB8AC3E}">
        <p14:creationId xmlns:p14="http://schemas.microsoft.com/office/powerpoint/2010/main" val="37729751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Completed Sections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4"/>
          <p:cNvGrpSpPr/>
          <p:nvPr/>
        </p:nvGrpSpPr>
        <p:grpSpPr>
          <a:xfrm>
            <a:off x="814382" y="1258520"/>
            <a:ext cx="3590349" cy="1328563"/>
            <a:chOff x="3122341" y="2334277"/>
            <a:chExt cx="2620537" cy="3717840"/>
          </a:xfrm>
        </p:grpSpPr>
        <p:sp>
          <p:nvSpPr>
            <p:cNvPr id="9" name="Rectangle 8"/>
            <p:cNvSpPr/>
            <p:nvPr/>
          </p:nvSpPr>
          <p:spPr>
            <a:xfrm>
              <a:off x="3122341" y="2334277"/>
              <a:ext cx="2620537" cy="3717840"/>
            </a:xfrm>
            <a:prstGeom prst="rightArrow">
              <a:avLst>
                <a:gd name="adj1" fmla="val 60907"/>
                <a:gd name="adj2" fmla="val 56233"/>
              </a:avLst>
            </a:prstGeom>
            <a:solidFill>
              <a:srgbClr val="355F6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122344" y="3580133"/>
              <a:ext cx="1991188" cy="1226122"/>
            </a:xfrm>
            <a:prstGeom prst="rect">
              <a:avLst/>
            </a:prstGeom>
            <a:solidFill>
              <a:srgbClr val="355F6B"/>
            </a:solidFill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en-US" sz="2200" dirty="0">
                  <a:solidFill>
                    <a:srgbClr val="FFFFFF"/>
                  </a:solidFill>
                </a:rPr>
                <a:t>Read back over</a:t>
              </a:r>
            </a:p>
          </p:txBody>
        </p:sp>
      </p:grpSp>
      <p:grpSp>
        <p:nvGrpSpPr>
          <p:cNvPr id="5" name="Group 27"/>
          <p:cNvGrpSpPr/>
          <p:nvPr/>
        </p:nvGrpSpPr>
        <p:grpSpPr>
          <a:xfrm>
            <a:off x="814381" y="2698738"/>
            <a:ext cx="3590349" cy="1328563"/>
            <a:chOff x="3122341" y="2334277"/>
            <a:chExt cx="2620537" cy="3717840"/>
          </a:xfrm>
        </p:grpSpPr>
        <p:sp>
          <p:nvSpPr>
            <p:cNvPr id="29" name="Rectangle 8"/>
            <p:cNvSpPr/>
            <p:nvPr/>
          </p:nvSpPr>
          <p:spPr>
            <a:xfrm>
              <a:off x="3122341" y="2334277"/>
              <a:ext cx="2620537" cy="3717840"/>
            </a:xfrm>
            <a:prstGeom prst="rightArrow">
              <a:avLst>
                <a:gd name="adj1" fmla="val 60907"/>
                <a:gd name="adj2" fmla="val 56233"/>
              </a:avLst>
            </a:prstGeom>
            <a:solidFill>
              <a:srgbClr val="355F6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122344" y="3580133"/>
              <a:ext cx="1991188" cy="1226122"/>
            </a:xfrm>
            <a:prstGeom prst="rect">
              <a:avLst/>
            </a:prstGeom>
            <a:solidFill>
              <a:srgbClr val="355F6B"/>
            </a:solidFill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en-US" sz="2200" dirty="0">
                  <a:solidFill>
                    <a:srgbClr val="FFFFFF"/>
                  </a:solidFill>
                </a:rPr>
                <a:t>Underline main point</a:t>
              </a:r>
            </a:p>
          </p:txBody>
        </p:sp>
      </p:grpSp>
      <p:grpSp>
        <p:nvGrpSpPr>
          <p:cNvPr id="8" name="Group 30"/>
          <p:cNvGrpSpPr/>
          <p:nvPr/>
        </p:nvGrpSpPr>
        <p:grpSpPr>
          <a:xfrm>
            <a:off x="814390" y="4138956"/>
            <a:ext cx="3590349" cy="1328563"/>
            <a:chOff x="3122341" y="2334277"/>
            <a:chExt cx="2620537" cy="3717840"/>
          </a:xfrm>
        </p:grpSpPr>
        <p:sp>
          <p:nvSpPr>
            <p:cNvPr id="32" name="Rectangle 8"/>
            <p:cNvSpPr/>
            <p:nvPr/>
          </p:nvSpPr>
          <p:spPr>
            <a:xfrm>
              <a:off x="3122341" y="2334277"/>
              <a:ext cx="2620537" cy="3717840"/>
            </a:xfrm>
            <a:prstGeom prst="rightArrow">
              <a:avLst>
                <a:gd name="adj1" fmla="val 60907"/>
                <a:gd name="adj2" fmla="val 56233"/>
              </a:avLst>
            </a:prstGeom>
            <a:solidFill>
              <a:srgbClr val="355F6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122343" y="3580132"/>
              <a:ext cx="2140434" cy="1205791"/>
            </a:xfrm>
            <a:prstGeom prst="rect">
              <a:avLst/>
            </a:prstGeom>
            <a:solidFill>
              <a:srgbClr val="355F6B"/>
            </a:solidFill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en-US" sz="2200" dirty="0">
                  <a:solidFill>
                    <a:srgbClr val="FFFFFF"/>
                  </a:solidFill>
                </a:rPr>
                <a:t>Find Supporting Details</a:t>
              </a:r>
            </a:p>
          </p:txBody>
        </p:sp>
      </p:grpSp>
      <p:sp>
        <p:nvSpPr>
          <p:cNvPr id="6" name="Oval 5"/>
          <p:cNvSpPr/>
          <p:nvPr/>
        </p:nvSpPr>
        <p:spPr>
          <a:xfrm>
            <a:off x="4817327" y="1554264"/>
            <a:ext cx="3445727" cy="3672173"/>
          </a:xfrm>
          <a:prstGeom prst="ellipse">
            <a:avLst/>
          </a:prstGeom>
          <a:solidFill>
            <a:schemeClr val="bg1"/>
          </a:solidFill>
          <a:ln w="38100">
            <a:solidFill>
              <a:srgbClr val="355F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5176145" y="3005629"/>
            <a:ext cx="2728090" cy="769441"/>
          </a:xfrm>
          <a:prstGeom prst="rect">
            <a:avLst/>
          </a:prstGeom>
          <a:solidFill>
            <a:schemeClr val="bg1"/>
          </a:solidFill>
        </p:spPr>
        <p:txBody>
          <a:bodyPr vert="horz"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355F6B"/>
                </a:solidFill>
              </a:rPr>
              <a:t>Paragraph</a:t>
            </a:r>
          </a:p>
        </p:txBody>
      </p:sp>
    </p:spTree>
    <p:extLst>
      <p:ext uri="{BB962C8B-B14F-4D97-AF65-F5344CB8AC3E}">
        <p14:creationId xmlns:p14="http://schemas.microsoft.com/office/powerpoint/2010/main" val="36344882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Completed Section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5164575" y="1684029"/>
            <a:ext cx="3308314" cy="1524623"/>
          </a:xfrm>
          <a:prstGeom prst="rect">
            <a:avLst/>
          </a:prstGeom>
          <a:noFill/>
          <a:ln w="57150">
            <a:solidFill>
              <a:srgbClr val="30738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Supporting Details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6329" y="1834896"/>
            <a:ext cx="1009856" cy="1062527"/>
          </a:xfrm>
          <a:prstGeom prst="rect">
            <a:avLst/>
          </a:prstGeom>
          <a:solidFill>
            <a:srgbClr val="314C57"/>
          </a:solidFill>
          <a:ln>
            <a:noFill/>
          </a:ln>
          <a:effectLst>
            <a:glow rad="127000">
              <a:schemeClr val="accent1">
                <a:alpha val="1000"/>
              </a:schemeClr>
            </a:glow>
          </a:effectLst>
        </p:spPr>
      </p:pic>
      <p:sp>
        <p:nvSpPr>
          <p:cNvPr id="14" name="Rectangle 13"/>
          <p:cNvSpPr/>
          <p:nvPr/>
        </p:nvSpPr>
        <p:spPr>
          <a:xfrm>
            <a:off x="682071" y="1684029"/>
            <a:ext cx="3308314" cy="1524623"/>
          </a:xfrm>
          <a:prstGeom prst="rect">
            <a:avLst/>
          </a:prstGeom>
          <a:noFill/>
          <a:ln w="57150">
            <a:solidFill>
              <a:srgbClr val="30738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Main Point</a:t>
            </a:r>
          </a:p>
        </p:txBody>
      </p:sp>
    </p:spTree>
    <p:extLst>
      <p:ext uri="{BB962C8B-B14F-4D97-AF65-F5344CB8AC3E}">
        <p14:creationId xmlns:p14="http://schemas.microsoft.com/office/powerpoint/2010/main" val="18345505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Completed Section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5164575" y="1684029"/>
            <a:ext cx="3308314" cy="1524623"/>
          </a:xfrm>
          <a:prstGeom prst="rect">
            <a:avLst/>
          </a:prstGeom>
          <a:noFill/>
          <a:ln w="57150">
            <a:solidFill>
              <a:srgbClr val="30738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Supporting Details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6329" y="1834896"/>
            <a:ext cx="1009856" cy="1062527"/>
          </a:xfrm>
          <a:prstGeom prst="rect">
            <a:avLst/>
          </a:prstGeom>
          <a:solidFill>
            <a:srgbClr val="314C57"/>
          </a:solidFill>
          <a:ln>
            <a:noFill/>
          </a:ln>
          <a:effectLst>
            <a:glow rad="127000">
              <a:schemeClr val="accent1">
                <a:alpha val="1000"/>
              </a:schemeClr>
            </a:glow>
          </a:effectLst>
        </p:spPr>
      </p:pic>
      <p:sp>
        <p:nvSpPr>
          <p:cNvPr id="14" name="Rectangle 13"/>
          <p:cNvSpPr/>
          <p:nvPr/>
        </p:nvSpPr>
        <p:spPr>
          <a:xfrm>
            <a:off x="682071" y="1684029"/>
            <a:ext cx="3308314" cy="1524623"/>
          </a:xfrm>
          <a:prstGeom prst="rect">
            <a:avLst/>
          </a:prstGeom>
          <a:noFill/>
          <a:ln w="57150">
            <a:solidFill>
              <a:srgbClr val="30738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Main Point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838844" y="3223961"/>
            <a:ext cx="7466309" cy="1855906"/>
            <a:chOff x="838844" y="2534041"/>
            <a:chExt cx="7466309" cy="1855906"/>
          </a:xfrm>
        </p:grpSpPr>
        <p:sp>
          <p:nvSpPr>
            <p:cNvPr id="11" name="Up Arrow Callout 10"/>
            <p:cNvSpPr/>
            <p:nvPr/>
          </p:nvSpPr>
          <p:spPr>
            <a:xfrm>
              <a:off x="838844" y="2534041"/>
              <a:ext cx="7466309" cy="1855906"/>
            </a:xfrm>
            <a:prstGeom prst="upArrowCallout">
              <a:avLst/>
            </a:prstGeom>
            <a:solidFill>
              <a:srgbClr val="60919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378585" y="3494500"/>
              <a:ext cx="6386830" cy="584775"/>
            </a:xfrm>
            <a:prstGeom prst="rect">
              <a:avLst/>
            </a:prstGeom>
            <a:solidFill>
              <a:srgbClr val="609197"/>
            </a:solidFill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rgbClr val="FFFFFF"/>
                  </a:solidFill>
                </a:rPr>
                <a:t>Add info or come back later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345505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pic>
        <p:nvPicPr>
          <p:cNvPr id="4" name="Picture 3" descr="final slid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62288" cy="686778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Drafting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ight Arrow Callout 8"/>
          <p:cNvSpPr/>
          <p:nvPr/>
        </p:nvSpPr>
        <p:spPr>
          <a:xfrm>
            <a:off x="661172" y="2666688"/>
            <a:ext cx="4341134" cy="1524623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77891"/>
            </a:avLst>
          </a:prstGeom>
          <a:noFill/>
          <a:ln w="57150">
            <a:solidFill>
              <a:srgbClr val="60919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tx1"/>
                </a:solidFill>
                <a:effectLst/>
              </a:rPr>
              <a:t>strategies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5164575" y="2666688"/>
            <a:ext cx="3308314" cy="1524623"/>
          </a:xfrm>
          <a:prstGeom prst="rect">
            <a:avLst/>
          </a:prstGeom>
          <a:solidFill>
            <a:srgbClr val="307380"/>
          </a:solidFill>
          <a:ln w="57150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bg1"/>
                </a:solidFill>
              </a:rPr>
              <a:t>First draft</a:t>
            </a:r>
          </a:p>
        </p:txBody>
      </p:sp>
    </p:spTree>
    <p:extLst>
      <p:ext uri="{BB962C8B-B14F-4D97-AF65-F5344CB8AC3E}">
        <p14:creationId xmlns:p14="http://schemas.microsoft.com/office/powerpoint/2010/main" val="3772975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Remember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11"/>
          <p:cNvGrpSpPr/>
          <p:nvPr/>
        </p:nvGrpSpPr>
        <p:grpSpPr>
          <a:xfrm>
            <a:off x="558941" y="1907700"/>
            <a:ext cx="5184589" cy="2879425"/>
            <a:chOff x="559494" y="2046691"/>
            <a:chExt cx="5083022" cy="2647782"/>
          </a:xfrm>
        </p:grpSpPr>
        <p:grpSp>
          <p:nvGrpSpPr>
            <p:cNvPr id="11" name="Group 4"/>
            <p:cNvGrpSpPr/>
            <p:nvPr/>
          </p:nvGrpSpPr>
          <p:grpSpPr>
            <a:xfrm>
              <a:off x="559494" y="2046691"/>
              <a:ext cx="2898971" cy="1354107"/>
              <a:chOff x="3122341" y="2334277"/>
              <a:chExt cx="2620537" cy="3717840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3122341" y="2334277"/>
                <a:ext cx="2620537" cy="3717840"/>
              </a:xfrm>
              <a:prstGeom prst="rightArrow">
                <a:avLst>
                  <a:gd name="adj1" fmla="val 60907"/>
                  <a:gd name="adj2" fmla="val 56233"/>
                </a:avLst>
              </a:prstGeom>
              <a:solidFill>
                <a:srgbClr val="355F6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3122344" y="3580133"/>
                <a:ext cx="1991188" cy="1087871"/>
              </a:xfrm>
              <a:prstGeom prst="rect">
                <a:avLst/>
              </a:prstGeom>
              <a:solidFill>
                <a:srgbClr val="355F6B"/>
              </a:solidFill>
            </p:spPr>
            <p:txBody>
              <a:bodyPr vert="horz" wrap="square" rtlCol="0">
                <a:spAutoFit/>
              </a:bodyPr>
              <a:lstStyle/>
              <a:p>
                <a:pPr algn="ctr"/>
                <a:r>
                  <a:rPr lang="en-US" sz="2200" dirty="0">
                    <a:solidFill>
                      <a:srgbClr val="FFFFFF"/>
                    </a:solidFill>
                  </a:rPr>
                  <a:t>Thesis Statement</a:t>
                </a:r>
              </a:p>
            </p:txBody>
          </p:sp>
        </p:grpSp>
        <p:grpSp>
          <p:nvGrpSpPr>
            <p:cNvPr id="13" name="Group 3"/>
            <p:cNvGrpSpPr/>
            <p:nvPr/>
          </p:nvGrpSpPr>
          <p:grpSpPr>
            <a:xfrm>
              <a:off x="3501481" y="2215125"/>
              <a:ext cx="2141035" cy="2479348"/>
              <a:chOff x="5398052" y="2621324"/>
              <a:chExt cx="1953325" cy="1792589"/>
            </a:xfrm>
          </p:grpSpPr>
          <p:sp>
            <p:nvSpPr>
              <p:cNvPr id="6" name="Oval 5"/>
              <p:cNvSpPr/>
              <p:nvPr/>
            </p:nvSpPr>
            <p:spPr>
              <a:xfrm>
                <a:off x="5398052" y="2621324"/>
                <a:ext cx="1953325" cy="1792589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355F6B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5607988" y="3172195"/>
                <a:ext cx="1533453" cy="327398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vert="horz" wrap="square" rtlCol="0">
                <a:spAutoFit/>
              </a:bodyPr>
              <a:lstStyle/>
              <a:p>
                <a:pPr algn="ctr"/>
                <a:r>
                  <a:rPr lang="en-US" sz="2600" b="1" dirty="0">
                    <a:solidFill>
                      <a:srgbClr val="355F6B"/>
                    </a:solidFill>
                  </a:rPr>
                  <a:t>Pre-writing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33506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Remember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11"/>
          <p:cNvGrpSpPr/>
          <p:nvPr/>
        </p:nvGrpSpPr>
        <p:grpSpPr>
          <a:xfrm>
            <a:off x="558941" y="1907700"/>
            <a:ext cx="5184589" cy="3099197"/>
            <a:chOff x="559494" y="2046691"/>
            <a:chExt cx="5083022" cy="2849874"/>
          </a:xfrm>
        </p:grpSpPr>
        <p:grpSp>
          <p:nvGrpSpPr>
            <p:cNvPr id="8" name="Group 7"/>
            <p:cNvGrpSpPr/>
            <p:nvPr/>
          </p:nvGrpSpPr>
          <p:grpSpPr>
            <a:xfrm>
              <a:off x="559494" y="2046691"/>
              <a:ext cx="2898974" cy="2849874"/>
              <a:chOff x="814382" y="2061786"/>
              <a:chExt cx="3590353" cy="2796114"/>
            </a:xfrm>
          </p:grpSpPr>
          <p:grpSp>
            <p:nvGrpSpPr>
              <p:cNvPr id="11" name="Group 4"/>
              <p:cNvGrpSpPr/>
              <p:nvPr/>
            </p:nvGrpSpPr>
            <p:grpSpPr>
              <a:xfrm>
                <a:off x="814382" y="2061786"/>
                <a:ext cx="3590349" cy="1328563"/>
                <a:chOff x="3122341" y="2334277"/>
                <a:chExt cx="2620537" cy="3717840"/>
              </a:xfrm>
            </p:grpSpPr>
            <p:sp>
              <p:nvSpPr>
                <p:cNvPr id="9" name="Rectangle 8"/>
                <p:cNvSpPr/>
                <p:nvPr/>
              </p:nvSpPr>
              <p:spPr>
                <a:xfrm>
                  <a:off x="3122341" y="2334277"/>
                  <a:ext cx="2620537" cy="3717840"/>
                </a:xfrm>
                <a:prstGeom prst="rightArrow">
                  <a:avLst>
                    <a:gd name="adj1" fmla="val 60907"/>
                    <a:gd name="adj2" fmla="val 56233"/>
                  </a:avLst>
                </a:prstGeom>
                <a:solidFill>
                  <a:srgbClr val="355F6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0" name="TextBox 9"/>
                <p:cNvSpPr txBox="1"/>
                <p:nvPr/>
              </p:nvSpPr>
              <p:spPr>
                <a:xfrm>
                  <a:off x="3122344" y="3580133"/>
                  <a:ext cx="1991188" cy="1087871"/>
                </a:xfrm>
                <a:prstGeom prst="rect">
                  <a:avLst/>
                </a:prstGeom>
                <a:solidFill>
                  <a:srgbClr val="355F6B"/>
                </a:solidFill>
              </p:spPr>
              <p:txBody>
                <a:bodyPr vert="horz" wrap="square" rtlCol="0">
                  <a:spAutoFit/>
                </a:bodyPr>
                <a:lstStyle/>
                <a:p>
                  <a:pPr algn="ctr"/>
                  <a:r>
                    <a:rPr lang="en-US" sz="2200" dirty="0">
                      <a:solidFill>
                        <a:srgbClr val="FFFFFF"/>
                      </a:solidFill>
                    </a:rPr>
                    <a:t>Thesis Statement</a:t>
                  </a:r>
                </a:p>
              </p:txBody>
            </p:sp>
          </p:grpSp>
          <p:grpSp>
            <p:nvGrpSpPr>
              <p:cNvPr id="12" name="Group 27"/>
              <p:cNvGrpSpPr/>
              <p:nvPr/>
            </p:nvGrpSpPr>
            <p:grpSpPr>
              <a:xfrm>
                <a:off x="814386" y="3529337"/>
                <a:ext cx="3590349" cy="1328563"/>
                <a:chOff x="3122341" y="2334277"/>
                <a:chExt cx="2620537" cy="3717840"/>
              </a:xfrm>
            </p:grpSpPr>
            <p:sp>
              <p:nvSpPr>
                <p:cNvPr id="29" name="Rectangle 8"/>
                <p:cNvSpPr/>
                <p:nvPr/>
              </p:nvSpPr>
              <p:spPr>
                <a:xfrm>
                  <a:off x="3122341" y="2334277"/>
                  <a:ext cx="2620537" cy="3717840"/>
                </a:xfrm>
                <a:prstGeom prst="rightArrow">
                  <a:avLst>
                    <a:gd name="adj1" fmla="val 60907"/>
                    <a:gd name="adj2" fmla="val 56233"/>
                  </a:avLst>
                </a:prstGeom>
                <a:solidFill>
                  <a:srgbClr val="355F6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30" name="TextBox 29"/>
                <p:cNvSpPr txBox="1"/>
                <p:nvPr/>
              </p:nvSpPr>
              <p:spPr>
                <a:xfrm>
                  <a:off x="3122344" y="3580133"/>
                  <a:ext cx="1991188" cy="1087871"/>
                </a:xfrm>
                <a:prstGeom prst="rect">
                  <a:avLst/>
                </a:prstGeom>
                <a:solidFill>
                  <a:srgbClr val="355F6B"/>
                </a:solidFill>
              </p:spPr>
              <p:txBody>
                <a:bodyPr vert="horz" wrap="square" rtlCol="0">
                  <a:spAutoFit/>
                </a:bodyPr>
                <a:lstStyle/>
                <a:p>
                  <a:pPr algn="ctr"/>
                  <a:r>
                    <a:rPr lang="en-US" sz="2200" dirty="0">
                      <a:solidFill>
                        <a:srgbClr val="FFFFFF"/>
                      </a:solidFill>
                    </a:rPr>
                    <a:t>Outline</a:t>
                  </a:r>
                </a:p>
              </p:txBody>
            </p:sp>
          </p:grpSp>
        </p:grpSp>
        <p:grpSp>
          <p:nvGrpSpPr>
            <p:cNvPr id="13" name="Group 3"/>
            <p:cNvGrpSpPr/>
            <p:nvPr/>
          </p:nvGrpSpPr>
          <p:grpSpPr>
            <a:xfrm>
              <a:off x="3501481" y="2215125"/>
              <a:ext cx="2141035" cy="2479348"/>
              <a:chOff x="5398052" y="2621324"/>
              <a:chExt cx="1953325" cy="1792589"/>
            </a:xfrm>
          </p:grpSpPr>
          <p:sp>
            <p:nvSpPr>
              <p:cNvPr id="6" name="Oval 5"/>
              <p:cNvSpPr/>
              <p:nvPr/>
            </p:nvSpPr>
            <p:spPr>
              <a:xfrm>
                <a:off x="5398052" y="2621324"/>
                <a:ext cx="1953325" cy="1792589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355F6B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5607988" y="3165081"/>
                <a:ext cx="1533453" cy="327398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vert="horz" wrap="square" rtlCol="0">
                <a:spAutoFit/>
              </a:bodyPr>
              <a:lstStyle/>
              <a:p>
                <a:pPr algn="ctr"/>
                <a:r>
                  <a:rPr lang="en-US" sz="2600" b="1" dirty="0">
                    <a:solidFill>
                      <a:srgbClr val="355F6B"/>
                    </a:solidFill>
                  </a:rPr>
                  <a:t>Pre-writing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33506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-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Remember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23"/>
          <p:cNvGrpSpPr/>
          <p:nvPr/>
        </p:nvGrpSpPr>
        <p:grpSpPr>
          <a:xfrm>
            <a:off x="558941" y="1907700"/>
            <a:ext cx="8087596" cy="3099197"/>
            <a:chOff x="558941" y="1907701"/>
            <a:chExt cx="7929159" cy="2849874"/>
          </a:xfrm>
        </p:grpSpPr>
        <p:grpSp>
          <p:nvGrpSpPr>
            <p:cNvPr id="5" name="Group 11"/>
            <p:cNvGrpSpPr/>
            <p:nvPr/>
          </p:nvGrpSpPr>
          <p:grpSpPr>
            <a:xfrm>
              <a:off x="558941" y="1907701"/>
              <a:ext cx="7929159" cy="2849874"/>
              <a:chOff x="559494" y="2046691"/>
              <a:chExt cx="7929159" cy="2849874"/>
            </a:xfrm>
          </p:grpSpPr>
          <p:grpSp>
            <p:nvGrpSpPr>
              <p:cNvPr id="8" name="Group 7"/>
              <p:cNvGrpSpPr/>
              <p:nvPr/>
            </p:nvGrpSpPr>
            <p:grpSpPr>
              <a:xfrm>
                <a:off x="559494" y="2046691"/>
                <a:ext cx="2898974" cy="2849874"/>
                <a:chOff x="814382" y="2061786"/>
                <a:chExt cx="3590353" cy="2796114"/>
              </a:xfrm>
            </p:grpSpPr>
            <p:grpSp>
              <p:nvGrpSpPr>
                <p:cNvPr id="11" name="Group 4"/>
                <p:cNvGrpSpPr/>
                <p:nvPr/>
              </p:nvGrpSpPr>
              <p:grpSpPr>
                <a:xfrm>
                  <a:off x="814382" y="2061786"/>
                  <a:ext cx="3590349" cy="1328563"/>
                  <a:chOff x="3122341" y="2334277"/>
                  <a:chExt cx="2620537" cy="3717840"/>
                </a:xfrm>
              </p:grpSpPr>
              <p:sp>
                <p:nvSpPr>
                  <p:cNvPr id="9" name="Rectangle 8"/>
                  <p:cNvSpPr/>
                  <p:nvPr/>
                </p:nvSpPr>
                <p:spPr>
                  <a:xfrm>
                    <a:off x="3122341" y="2334277"/>
                    <a:ext cx="2620537" cy="3717840"/>
                  </a:xfrm>
                  <a:prstGeom prst="rightArrow">
                    <a:avLst>
                      <a:gd name="adj1" fmla="val 60907"/>
                      <a:gd name="adj2" fmla="val 56233"/>
                    </a:avLst>
                  </a:prstGeom>
                  <a:solidFill>
                    <a:srgbClr val="355F6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10" name="TextBox 9"/>
                  <p:cNvSpPr txBox="1"/>
                  <p:nvPr/>
                </p:nvSpPr>
                <p:spPr>
                  <a:xfrm>
                    <a:off x="3122344" y="3580133"/>
                    <a:ext cx="1991188" cy="1087871"/>
                  </a:xfrm>
                  <a:prstGeom prst="rect">
                    <a:avLst/>
                  </a:prstGeom>
                  <a:solidFill>
                    <a:srgbClr val="355F6B"/>
                  </a:solidFill>
                </p:spPr>
                <p:txBody>
                  <a:bodyPr vert="horz" wrap="square" rtlCol="0">
                    <a:spAutoFit/>
                  </a:bodyPr>
                  <a:lstStyle/>
                  <a:p>
                    <a:pPr algn="ctr"/>
                    <a:r>
                      <a:rPr lang="en-US" sz="2200" dirty="0">
                        <a:solidFill>
                          <a:srgbClr val="FFFFFF"/>
                        </a:solidFill>
                      </a:rPr>
                      <a:t>Thesis Statement</a:t>
                    </a:r>
                  </a:p>
                </p:txBody>
              </p:sp>
            </p:grpSp>
            <p:grpSp>
              <p:nvGrpSpPr>
                <p:cNvPr id="12" name="Group 27"/>
                <p:cNvGrpSpPr/>
                <p:nvPr/>
              </p:nvGrpSpPr>
              <p:grpSpPr>
                <a:xfrm>
                  <a:off x="814386" y="3529337"/>
                  <a:ext cx="3590349" cy="1328563"/>
                  <a:chOff x="3122341" y="2334277"/>
                  <a:chExt cx="2620537" cy="3717840"/>
                </a:xfrm>
              </p:grpSpPr>
              <p:sp>
                <p:nvSpPr>
                  <p:cNvPr id="29" name="Rectangle 8"/>
                  <p:cNvSpPr/>
                  <p:nvPr/>
                </p:nvSpPr>
                <p:spPr>
                  <a:xfrm>
                    <a:off x="3122341" y="2334277"/>
                    <a:ext cx="2620537" cy="3717840"/>
                  </a:xfrm>
                  <a:prstGeom prst="rightArrow">
                    <a:avLst>
                      <a:gd name="adj1" fmla="val 60907"/>
                      <a:gd name="adj2" fmla="val 56233"/>
                    </a:avLst>
                  </a:prstGeom>
                  <a:solidFill>
                    <a:srgbClr val="355F6B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30" name="TextBox 29"/>
                  <p:cNvSpPr txBox="1"/>
                  <p:nvPr/>
                </p:nvSpPr>
                <p:spPr>
                  <a:xfrm>
                    <a:off x="3122344" y="3580133"/>
                    <a:ext cx="1991188" cy="1087871"/>
                  </a:xfrm>
                  <a:prstGeom prst="rect">
                    <a:avLst/>
                  </a:prstGeom>
                  <a:solidFill>
                    <a:srgbClr val="355F6B"/>
                  </a:solidFill>
                </p:spPr>
                <p:txBody>
                  <a:bodyPr vert="horz" wrap="square" rtlCol="0">
                    <a:spAutoFit/>
                  </a:bodyPr>
                  <a:lstStyle/>
                  <a:p>
                    <a:pPr algn="ctr"/>
                    <a:r>
                      <a:rPr lang="en-US" sz="2200" dirty="0">
                        <a:solidFill>
                          <a:srgbClr val="FFFFFF"/>
                        </a:solidFill>
                      </a:rPr>
                      <a:t>Outline</a:t>
                    </a:r>
                  </a:p>
                </p:txBody>
              </p:sp>
            </p:grpSp>
          </p:grpSp>
          <p:grpSp>
            <p:nvGrpSpPr>
              <p:cNvPr id="13" name="Group 3"/>
              <p:cNvGrpSpPr/>
              <p:nvPr/>
            </p:nvGrpSpPr>
            <p:grpSpPr>
              <a:xfrm>
                <a:off x="3501481" y="2215125"/>
                <a:ext cx="2141035" cy="2479348"/>
                <a:chOff x="5398052" y="2621324"/>
                <a:chExt cx="1953325" cy="1792589"/>
              </a:xfrm>
            </p:grpSpPr>
            <p:sp>
              <p:nvSpPr>
                <p:cNvPr id="6" name="Oval 5"/>
                <p:cNvSpPr/>
                <p:nvPr/>
              </p:nvSpPr>
              <p:spPr>
                <a:xfrm>
                  <a:off x="5398052" y="2621324"/>
                  <a:ext cx="1953325" cy="1792589"/>
                </a:xfrm>
                <a:prstGeom prst="ellipse">
                  <a:avLst/>
                </a:prstGeom>
                <a:solidFill>
                  <a:schemeClr val="bg1"/>
                </a:solidFill>
                <a:ln w="38100">
                  <a:solidFill>
                    <a:srgbClr val="355F6B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" name="TextBox 33"/>
                <p:cNvSpPr txBox="1"/>
                <p:nvPr/>
              </p:nvSpPr>
              <p:spPr>
                <a:xfrm>
                  <a:off x="5607989" y="3210683"/>
                  <a:ext cx="1533453" cy="327398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vert="horz" wrap="square" rtlCol="0">
                  <a:spAutoFit/>
                </a:bodyPr>
                <a:lstStyle/>
                <a:p>
                  <a:pPr algn="ctr"/>
                  <a:r>
                    <a:rPr lang="en-US" sz="2600" b="1" dirty="0">
                      <a:solidFill>
                        <a:srgbClr val="355F6B"/>
                      </a:solidFill>
                    </a:rPr>
                    <a:t>Pre-writing</a:t>
                  </a:r>
                </a:p>
              </p:txBody>
            </p:sp>
          </p:grpSp>
          <p:grpSp>
            <p:nvGrpSpPr>
              <p:cNvPr id="15" name="Group 10"/>
              <p:cNvGrpSpPr/>
              <p:nvPr/>
            </p:nvGrpSpPr>
            <p:grpSpPr>
              <a:xfrm>
                <a:off x="6029419" y="2375683"/>
                <a:ext cx="2459234" cy="2158232"/>
                <a:chOff x="6308102" y="2272234"/>
                <a:chExt cx="2459234" cy="2158232"/>
              </a:xfrm>
            </p:grpSpPr>
            <p:sp>
              <p:nvSpPr>
                <p:cNvPr id="16" name="Rectangle 8"/>
                <p:cNvSpPr/>
                <p:nvPr/>
              </p:nvSpPr>
              <p:spPr>
                <a:xfrm>
                  <a:off x="6308102" y="2272234"/>
                  <a:ext cx="2459234" cy="2158232"/>
                </a:xfrm>
                <a:prstGeom prst="roundRect">
                  <a:avLst/>
                </a:prstGeom>
                <a:solidFill>
                  <a:srgbClr val="355F6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9" name="TextBox 18"/>
                <p:cNvSpPr txBox="1"/>
                <p:nvPr/>
              </p:nvSpPr>
              <p:spPr>
                <a:xfrm>
                  <a:off x="6565140" y="3153239"/>
                  <a:ext cx="1942463" cy="396223"/>
                </a:xfrm>
                <a:prstGeom prst="rect">
                  <a:avLst/>
                </a:prstGeom>
                <a:solidFill>
                  <a:srgbClr val="355F6B"/>
                </a:solidFill>
              </p:spPr>
              <p:txBody>
                <a:bodyPr vert="horz" wrap="square" rtlCol="0">
                  <a:spAutoFit/>
                </a:bodyPr>
                <a:lstStyle/>
                <a:p>
                  <a:pPr algn="ctr"/>
                  <a:r>
                    <a:rPr lang="en-US" sz="2200" dirty="0">
                      <a:solidFill>
                        <a:srgbClr val="FFFFFF"/>
                      </a:solidFill>
                    </a:rPr>
                    <a:t>Halfway done!</a:t>
                  </a:r>
                </a:p>
              </p:txBody>
            </p:sp>
          </p:grpSp>
        </p:grpSp>
        <p:cxnSp>
          <p:nvCxnSpPr>
            <p:cNvPr id="14" name="Straight Connector 13"/>
            <p:cNvCxnSpPr>
              <a:stCxn id="6" idx="6"/>
              <a:endCxn id="16" idx="1"/>
            </p:cNvCxnSpPr>
            <p:nvPr/>
          </p:nvCxnSpPr>
          <p:spPr>
            <a:xfrm flipV="1">
              <a:off x="5641963" y="3315809"/>
              <a:ext cx="386903" cy="1"/>
            </a:xfrm>
            <a:prstGeom prst="line">
              <a:avLst/>
            </a:prstGeom>
            <a:ln>
              <a:solidFill>
                <a:srgbClr val="355F6B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335067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First Step of Drafting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63121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2021272" y="1733981"/>
            <a:ext cx="5101457" cy="1038603"/>
          </a:xfrm>
          <a:prstGeom prst="roundRect">
            <a:avLst/>
          </a:prstGeom>
          <a:solidFill>
            <a:srgbClr val="355F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First Draft</a:t>
            </a:r>
          </a:p>
        </p:txBody>
      </p:sp>
    </p:spTree>
    <p:extLst>
      <p:ext uri="{BB962C8B-B14F-4D97-AF65-F5344CB8AC3E}">
        <p14:creationId xmlns:p14="http://schemas.microsoft.com/office/powerpoint/2010/main" val="15266281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Up Arrow 28"/>
          <p:cNvSpPr/>
          <p:nvPr/>
        </p:nvSpPr>
        <p:spPr>
          <a:xfrm>
            <a:off x="2183524" y="2971870"/>
            <a:ext cx="504496" cy="591495"/>
          </a:xfrm>
          <a:prstGeom prst="upArrow">
            <a:avLst/>
          </a:prstGeom>
          <a:solidFill>
            <a:srgbClr val="5A7E83"/>
          </a:solidFill>
          <a:ln w="38100">
            <a:solidFill>
              <a:srgbClr val="5A7E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First Step of Drafting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63121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1434661" y="3533641"/>
            <a:ext cx="2002221" cy="948954"/>
          </a:xfrm>
          <a:prstGeom prst="roundRect">
            <a:avLst/>
          </a:prstGeom>
          <a:solidFill>
            <a:srgbClr val="5A7E83"/>
          </a:solidFill>
          <a:ln>
            <a:solidFill>
              <a:srgbClr val="5A7E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Won’t Be Perfect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2021272" y="1733981"/>
            <a:ext cx="5101457" cy="1038603"/>
          </a:xfrm>
          <a:prstGeom prst="roundRect">
            <a:avLst/>
          </a:prstGeom>
          <a:solidFill>
            <a:srgbClr val="355F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First Draft</a:t>
            </a:r>
          </a:p>
        </p:txBody>
      </p:sp>
    </p:spTree>
    <p:extLst>
      <p:ext uri="{BB962C8B-B14F-4D97-AF65-F5344CB8AC3E}">
        <p14:creationId xmlns:p14="http://schemas.microsoft.com/office/powerpoint/2010/main" val="15266281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Up Arrow 28"/>
          <p:cNvSpPr/>
          <p:nvPr/>
        </p:nvSpPr>
        <p:spPr>
          <a:xfrm>
            <a:off x="2183524" y="2971870"/>
            <a:ext cx="504496" cy="591495"/>
          </a:xfrm>
          <a:prstGeom prst="upArrow">
            <a:avLst/>
          </a:prstGeom>
          <a:solidFill>
            <a:srgbClr val="5A7E83"/>
          </a:solidFill>
          <a:ln w="38100">
            <a:solidFill>
              <a:srgbClr val="5A7E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Up Arrow 22"/>
          <p:cNvSpPr/>
          <p:nvPr/>
        </p:nvSpPr>
        <p:spPr>
          <a:xfrm>
            <a:off x="4319751" y="2971869"/>
            <a:ext cx="504496" cy="591495"/>
          </a:xfrm>
          <a:prstGeom prst="upArrow">
            <a:avLst/>
          </a:prstGeom>
          <a:solidFill>
            <a:srgbClr val="5A7E83"/>
          </a:solidFill>
          <a:ln w="38100">
            <a:solidFill>
              <a:srgbClr val="5A7E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First Step of Drafting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63121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1434661" y="3533641"/>
            <a:ext cx="2002221" cy="948954"/>
          </a:xfrm>
          <a:prstGeom prst="roundRect">
            <a:avLst/>
          </a:prstGeom>
          <a:solidFill>
            <a:srgbClr val="5A7E83"/>
          </a:solidFill>
          <a:ln>
            <a:solidFill>
              <a:srgbClr val="5A7E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Won’t Be Perfect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2021272" y="1733981"/>
            <a:ext cx="5101457" cy="1038603"/>
          </a:xfrm>
          <a:prstGeom prst="roundRect">
            <a:avLst/>
          </a:prstGeom>
          <a:solidFill>
            <a:srgbClr val="355F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First Draft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3570889" y="3533641"/>
            <a:ext cx="2002221" cy="948954"/>
          </a:xfrm>
          <a:prstGeom prst="roundRect">
            <a:avLst/>
          </a:prstGeom>
          <a:solidFill>
            <a:srgbClr val="5A7E83"/>
          </a:solidFill>
          <a:ln>
            <a:solidFill>
              <a:srgbClr val="5A7E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Connections</a:t>
            </a:r>
          </a:p>
        </p:txBody>
      </p:sp>
    </p:spTree>
    <p:extLst>
      <p:ext uri="{BB962C8B-B14F-4D97-AF65-F5344CB8AC3E}">
        <p14:creationId xmlns:p14="http://schemas.microsoft.com/office/powerpoint/2010/main" val="1526628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317</Words>
  <Application>Microsoft Office PowerPoint</Application>
  <PresentationFormat>On-screen Show (4:3)</PresentationFormat>
  <Paragraphs>118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Century Gothic</vt:lpstr>
      <vt:lpstr>Segoe Print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Rebecca Herbert</dc:creator>
  <cp:lastModifiedBy>Caitlin Clark</cp:lastModifiedBy>
  <cp:revision>22</cp:revision>
  <dcterms:created xsi:type="dcterms:W3CDTF">2015-08-02T01:18:22Z</dcterms:created>
  <dcterms:modified xsi:type="dcterms:W3CDTF">2018-05-04T19:51:01Z</dcterms:modified>
</cp:coreProperties>
</file>